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9" r:id="rId4"/>
    <p:sldId id="270" r:id="rId5"/>
    <p:sldId id="271" r:id="rId6"/>
    <p:sldId id="272" r:id="rId7"/>
    <p:sldId id="273" r:id="rId8"/>
    <p:sldId id="275" r:id="rId9"/>
    <p:sldId id="274" r:id="rId10"/>
    <p:sldId id="276" r:id="rId11"/>
    <p:sldId id="260" r:id="rId12"/>
    <p:sldId id="264" r:id="rId13"/>
    <p:sldId id="261" r:id="rId14"/>
    <p:sldId id="267" r:id="rId15"/>
    <p:sldId id="277" r:id="rId16"/>
    <p:sldId id="281" r:id="rId17"/>
    <p:sldId id="278" r:id="rId18"/>
    <p:sldId id="282" r:id="rId19"/>
    <p:sldId id="280" r:id="rId20"/>
    <p:sldId id="263" r:id="rId21"/>
    <p:sldId id="269" r:id="rId22"/>
    <p:sldId id="265" r:id="rId23"/>
  </p:sldIdLst>
  <p:sldSz cx="12192000" cy="6858000"/>
  <p:notesSz cx="6858000" cy="9144000"/>
  <p:defaultTextStyle>
    <a:defPPr>
      <a:defRPr lang="zh-S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ng Yifan" initials="Z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6E00"/>
    <a:srgbClr val="378DC0"/>
    <a:srgbClr val="3887B2"/>
    <a:srgbClr val="2B5072"/>
    <a:srgbClr val="2145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  <a:t>28/10/2021</a:t>
            </a:fld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  <a:t>28/10/2021</a:t>
            </a:fld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  <a:t>28/10/2021</a:t>
            </a:fld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  <a:t>28/10/2021</a:t>
            </a:fld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  <a:t>28/10/2021</a:t>
            </a:fld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l="27101" r="37013"/>
          <a:stretch>
            <a:fillRect/>
          </a:stretch>
        </p:blipFill>
        <p:spPr>
          <a:xfrm>
            <a:off x="0" y="0"/>
            <a:ext cx="3699481" cy="688174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  <a:t>28/10/2021</a:t>
            </a:fld>
            <a:endParaRPr lang="zh-SG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  <a:t>28/10/2021</a:t>
            </a:fld>
            <a:endParaRPr lang="zh-SG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  <a:t>28/10/2021</a:t>
            </a:fld>
            <a:endParaRPr lang="zh-SG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8404" y="-18363"/>
            <a:ext cx="10328299" cy="6894726"/>
          </a:xfrm>
          <a:prstGeom prst="rect">
            <a:avLst/>
          </a:prstGeom>
        </p:spPr>
      </p:pic>
      <p:sp>
        <p:nvSpPr>
          <p:cNvPr id="8" name="弦形 7"/>
          <p:cNvSpPr/>
          <p:nvPr userDrawn="1"/>
        </p:nvSpPr>
        <p:spPr>
          <a:xfrm rot="12134382">
            <a:off x="-2659628" y="-1705216"/>
            <a:ext cx="10440636" cy="10268431"/>
          </a:xfrm>
          <a:prstGeom prst="chor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sp>
        <p:nvSpPr>
          <p:cNvPr id="9" name="弦形 8"/>
          <p:cNvSpPr/>
          <p:nvPr userDrawn="1"/>
        </p:nvSpPr>
        <p:spPr>
          <a:xfrm rot="12134382">
            <a:off x="-2537170" y="-1897056"/>
            <a:ext cx="10756555" cy="10725519"/>
          </a:xfrm>
          <a:prstGeom prst="chord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838" y="2578564"/>
            <a:ext cx="2657611" cy="170087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  <a:t>28/10/2021</a:t>
            </a:fld>
            <a:endParaRPr lang="zh-SG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6582284"/>
            <a:ext cx="12192000" cy="27571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  <a:t>28/10/2021</a:t>
            </a:fld>
            <a:endParaRPr lang="zh-SG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  <a:t>28/10/2021</a:t>
            </a:fld>
            <a:endParaRPr lang="zh-SG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B0837-EB51-4D17-9892-67345477E769}" type="datetimeFigureOut">
              <a:rPr lang="zh-SG" altLang="en-US" smtClean="0"/>
              <a:t>28/10/2021</a:t>
            </a:fld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S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357527601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DDSCLab/training-plan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ianshu.com/p/7dedb7ebe033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s://www.jianshu.com/p/71700a464e97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cloudgeek/p/9427036.html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blog.csdn.net/u010536615/article/details/80080918" TargetMode="External"/><Relationship Id="rId4" Type="http://schemas.openxmlformats.org/officeDocument/2006/relationships/hyperlink" Target="https://www.cnblogs.com/zfyouxi/p/3871553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12factor.net/zh_cn/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?__biz=MjM5MDE0Mjc4MA==&amp;mid=2651091992&amp;idx=2&amp;sn=5fd440d4946f778847c21afcc8a500f2&amp;chksm=bdb98c4b8ace055d81d93f8150f3736c5e88328a05a8f33dc305802e607a6db34543ee044ef4&amp;mpshare=1&amp;scene=23&amp;srcid=0930cQrtPVObgEZ2xQ92wXVn&amp;sharer_sharetime=1635171110298&amp;sharer_shareid=51f2eeedac34968312bf334992925de7#rd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?__biz=MjM5MDE0Mjc4MA==&amp;mid=2651091992&amp;idx=2&amp;sn=5fd440d4946f778847c21afcc8a500f2&amp;chksm=bdb98c4b8ace055d81d93f8150f3736c5e88328a05a8f33dc305802e607a6db34543ee044ef4&amp;mpshare=1&amp;scene=23&amp;srcid=0930cQrtPVObgEZ2xQ92wXVn&amp;sharer_sharetime=1635171110298&amp;sharer_shareid=51f2eeedac34968312bf334992925de7#rd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7.png"/><Relationship Id="rId4" Type="http://schemas.openxmlformats.org/officeDocument/2006/relationships/hyperlink" Target="https://www.jianshu.com/p/403df7516bdc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 flipV="1">
            <a:off x="474650" y="3741362"/>
            <a:ext cx="6742828" cy="1"/>
          </a:xfrm>
          <a:prstGeom prst="line">
            <a:avLst/>
          </a:prstGeom>
          <a:ln w="28575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35047" y="1316148"/>
            <a:ext cx="7022034" cy="2091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/>
              <a:t>LogStore</a:t>
            </a:r>
          </a:p>
          <a:p>
            <a:r>
              <a:rPr lang="en-US" altLang="zh-CN" sz="3200" dirty="0"/>
              <a:t>Architecting Log Storage System for Cloud-Native Database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97869" y="3827475"/>
            <a:ext cx="702203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工学院计算机系 计算机科学与技术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汇报人：张倚凡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,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王凡中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,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李佳霖     指导老师：唐博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4533538" cy="530492"/>
            <a:chOff x="4299773" y="1452059"/>
            <a:chExt cx="4533538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38779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研究背景、目的及意义介绍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0070C0"/>
                    </a:solidFill>
                  </a:rPr>
                  <a:t>1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4694081" y="425789"/>
            <a:ext cx="7179159" cy="4957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614835" y="1308947"/>
            <a:ext cx="23752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0" dirty="0">
                <a:effectLst/>
                <a:latin typeface="Consolas" panose="020B0609020204030204" pitchFamily="49" charset="0"/>
              </a:rPr>
              <a:t>InnoDB</a:t>
            </a:r>
          </a:p>
        </p:txBody>
      </p:sp>
      <p:sp>
        <p:nvSpPr>
          <p:cNvPr id="22" name="文本框 21"/>
          <p:cNvSpPr txBox="1"/>
          <p:nvPr>
            <p:custDataLst>
              <p:tags r:id="rId1"/>
            </p:custDataLst>
          </p:nvPr>
        </p:nvSpPr>
        <p:spPr>
          <a:xfrm>
            <a:off x="614835" y="1499439"/>
            <a:ext cx="6817111" cy="3562688"/>
          </a:xfrm>
          <a:prstGeom prst="rect">
            <a:avLst/>
          </a:prstGeom>
          <a:noFill/>
        </p:spPr>
        <p:txBody>
          <a:bodyPr vert="horz" wrap="square" bIns="0" rtlCol="0" anchor="b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、事务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Transaction)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ACID (</a:t>
            </a:r>
            <a:r>
              <a:rPr lang="en-US" altLang="zh-CN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atomicity</a:t>
            </a:r>
            <a:r>
              <a:rPr lang="zh-CN" altLang="en-US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原子性</a:t>
            </a:r>
            <a:r>
              <a:rPr lang="en-US" altLang="zh-CN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 consistency</a:t>
            </a:r>
            <a:r>
              <a:rPr lang="zh-CN" altLang="en-US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一致性</a:t>
            </a:r>
            <a:r>
              <a:rPr lang="en-US" altLang="zh-CN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 isolation</a:t>
            </a:r>
            <a:r>
              <a:rPr lang="zh-CN" altLang="en-US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隔离性</a:t>
            </a:r>
            <a:r>
              <a:rPr lang="en-US" altLang="zh-CN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 durability</a:t>
            </a:r>
            <a:r>
              <a:rPr lang="zh-CN" altLang="en-US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持久性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是基于日志实现和保证的，持久性就是通过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redo log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日志文件来保证的，原子性是通过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undo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保证。</a:t>
            </a:r>
            <a:endParaRPr lang="en-US" altLang="zh-CN" b="0" i="0" dirty="0">
              <a:solidFill>
                <a:srgbClr val="12121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nnoDB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，是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的数据库引擎之一，也目是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的默认存储引擎，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InnoDB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是为处理巨大数据量时的最大性能设计，其最大特色就是支持了</a:t>
            </a:r>
            <a:r>
              <a:rPr lang="en-US" altLang="zh-CN" b="0" i="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ACID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兼容的</a:t>
            </a:r>
            <a:r>
              <a:rPr lang="zh-CN" altLang="en-US" b="0" i="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事务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5789" y="6105814"/>
            <a:ext cx="10226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hlinkClick r:id="rId3"/>
              </a:rPr>
              <a:t>Reference</a:t>
            </a:r>
            <a:endParaRPr lang="en-US" altLang="zh-CN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420" y="619793"/>
            <a:ext cx="3986820" cy="308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311" y="3706411"/>
            <a:ext cx="3983929" cy="267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43557" y="202421"/>
            <a:ext cx="172409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sz="3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SG" altLang="en-US" sz="3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158703" y="4271849"/>
            <a:ext cx="99187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158702" y="4521971"/>
            <a:ext cx="774797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158702" y="3455432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研究计划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2077737" cy="530492"/>
            <a:chOff x="4299773" y="1452059"/>
            <a:chExt cx="2077737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14221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研究计划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2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2238280" y="425790"/>
            <a:ext cx="9634960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691035" y="914664"/>
            <a:ext cx="109193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0" dirty="0">
                <a:effectLst/>
                <a:latin typeface="Consolas" panose="020B0609020204030204" pitchFamily="49" charset="0"/>
              </a:rPr>
              <a:t>Training plan:</a:t>
            </a:r>
          </a:p>
          <a:p>
            <a:endParaRPr lang="en-US" altLang="zh-CN" sz="2000" dirty="0">
              <a:hlinkClick r:id="rId3"/>
            </a:endParaRPr>
          </a:p>
          <a:p>
            <a:r>
              <a:rPr lang="en-US" altLang="zh-CN" sz="2000" dirty="0" err="1">
                <a:hlinkClick r:id="rId3"/>
              </a:rPr>
              <a:t>CDDSCLab</a:t>
            </a:r>
            <a:r>
              <a:rPr lang="en-US" altLang="zh-CN" sz="2000" dirty="0">
                <a:hlinkClick r:id="rId3"/>
              </a:rPr>
              <a:t>/training-plan: </a:t>
            </a:r>
            <a:r>
              <a:rPr lang="zh-CN" altLang="en-US" sz="2000" dirty="0">
                <a:hlinkClick r:id="rId3"/>
              </a:rPr>
              <a:t>电子科技大学分布式存储与计算实验室新生训练计划 </a:t>
            </a:r>
            <a:r>
              <a:rPr lang="en-US" altLang="zh-CN" sz="2000" dirty="0">
                <a:hlinkClick r:id="rId3"/>
              </a:rPr>
              <a:t>(github.com)</a:t>
            </a:r>
            <a:endParaRPr lang="en-US" altLang="zh-CN" sz="2000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9181" y="2295378"/>
            <a:ext cx="2571429" cy="3504762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"/>
            </p:custDataLst>
          </p:nvPr>
        </p:nvSpPr>
        <p:spPr>
          <a:xfrm>
            <a:off x="614835" y="2536448"/>
            <a:ext cx="6733996" cy="2206560"/>
          </a:xfrm>
          <a:prstGeom prst="rect">
            <a:avLst/>
          </a:prstGeom>
          <a:noFill/>
        </p:spPr>
        <p:txBody>
          <a:bodyPr vert="horz" wrap="square" bIns="0" rtlCol="0" anchor="b" anchorCtr="0">
            <a:normAutofit lnSpcReduction="10000"/>
          </a:bodyPr>
          <a:lstStyle/>
          <a:p>
            <a:r>
              <a:rPr lang="zh-CN" altLang="en-US" sz="2400" dirty="0">
                <a:solidFill>
                  <a:srgbClr val="121212"/>
                </a:solidFill>
                <a:latin typeface="-apple-system"/>
              </a:rPr>
              <a:t>由指导老师提供的学习方案，计划在第二次报告前完成内容学习以及其中的练习项目。</a:t>
            </a:r>
            <a:endParaRPr lang="en-US" altLang="zh-CN" sz="2400" dirty="0">
              <a:solidFill>
                <a:srgbClr val="121212"/>
              </a:solidFill>
              <a:latin typeface="-apple-system"/>
            </a:endParaRPr>
          </a:p>
          <a:p>
            <a:endParaRPr lang="en-US" altLang="zh-CN" sz="2400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参考资料，以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《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算法导论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》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和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《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数据库系统概念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》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为主，首要参考文献</a:t>
            </a:r>
            <a:r>
              <a:rPr lang="en-US" altLang="zh-CN" sz="2400" i="1" dirty="0"/>
              <a:t>LogStore: A Cloud-Native and Multi-Tenant Log Database.</a:t>
            </a:r>
            <a:endParaRPr lang="en-US" altLang="zh-CN" sz="2400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43557" y="202421"/>
            <a:ext cx="172409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sz="3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SG" altLang="en-US" sz="3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158703" y="4271849"/>
            <a:ext cx="99187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158702" y="4521971"/>
            <a:ext cx="774797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074940" y="3455432"/>
            <a:ext cx="30684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研究准备与进展</a:t>
            </a:r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3005876" cy="530492"/>
            <a:chOff x="4299773" y="1452059"/>
            <a:chExt cx="3005876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23503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研究准备与进展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3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3166419" y="425790"/>
            <a:ext cx="8706821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35" y="1076501"/>
            <a:ext cx="5380952" cy="2647619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925228" y="4139043"/>
            <a:ext cx="7212168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本项目用到的语言为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项目初期使用过其他的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typescript,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golang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551" y="1076501"/>
            <a:ext cx="2504181" cy="432666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595794" y="2349893"/>
            <a:ext cx="11277446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B-树中所有结点中孩子结点个数的最大值成为B-树的阶，通常用m表示，从查找效率考虑，一般要求m&gt;=3。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一棵m阶B-树或者是一棵空树，或者是满足以下条件的m叉树。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1）每个结点最多有m个分支（子树）；而最少分支数要看是否为根结点，如果是根结点且不是叶子结点，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则至少要有两个分支，非根非叶结点至少有ceil(m/2)个分支，这里ceil代表向上取整。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2）如果一个结点有n-1个关键字，那么该结点有n个分支。这n-1个关键字按照递增顺序排列。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3）每个结点的结构为：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其中，n为该结点中关键字的个数；ki为该结点的关键字且满足ki&lt;ki+1；pi为该结点的孩子结点指针且满足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pi所指结点上的关键字大于ki且小于ki+1，p0所指结点上的关键字小于k1，pn所指结点上的关键字大于kn。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4）结点内各关键字互不相等且按从小到大排列。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5）叶子结点处于同一层；可以用空指针表示，是查找失败到达的位置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160543" y="165500"/>
            <a:ext cx="3005876" cy="530492"/>
            <a:chOff x="4299773" y="1452059"/>
            <a:chExt cx="3005876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23503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研究准备与进展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3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3166419" y="425790"/>
            <a:ext cx="8706821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35" y="795122"/>
            <a:ext cx="5695238" cy="101904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16096" y="1947714"/>
            <a:ext cx="8813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参考</a:t>
            </a:r>
            <a:r>
              <a:rPr lang="en-US" altLang="zh-CN" dirty="0"/>
              <a:t>《</a:t>
            </a:r>
            <a:r>
              <a:rPr lang="zh-CN" altLang="en-US" dirty="0"/>
              <a:t>算法导论</a:t>
            </a:r>
            <a:r>
              <a:rPr lang="en-US" altLang="zh-CN" dirty="0"/>
              <a:t>》</a:t>
            </a:r>
            <a:r>
              <a:rPr lang="zh-CN" altLang="en-US" dirty="0"/>
              <a:t>和本页</a:t>
            </a:r>
            <a:r>
              <a:rPr lang="en-US" altLang="zh-CN" dirty="0"/>
              <a:t>Reference</a:t>
            </a:r>
            <a:r>
              <a:rPr lang="zh-CN" altLang="en-US" dirty="0"/>
              <a:t>中的</a:t>
            </a:r>
            <a:r>
              <a:rPr lang="en-US" altLang="zh-CN" dirty="0"/>
              <a:t>B</a:t>
            </a:r>
            <a:r>
              <a:rPr lang="zh-CN" altLang="en-US" dirty="0"/>
              <a:t>树内容和</a:t>
            </a:r>
            <a:r>
              <a:rPr lang="en-US" altLang="zh-CN" dirty="0"/>
              <a:t>《</a:t>
            </a:r>
            <a:r>
              <a:rPr lang="zh-CN" altLang="en-US" dirty="0"/>
              <a:t>数据库系统概念中</a:t>
            </a:r>
            <a:r>
              <a:rPr lang="en-US" altLang="zh-CN" dirty="0"/>
              <a:t>》B+</a:t>
            </a:r>
            <a:r>
              <a:rPr lang="zh-CN" altLang="en-US" dirty="0"/>
              <a:t>树的内容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908332" y="6076060"/>
            <a:ext cx="1179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3"/>
              </a:rPr>
              <a:t>Reference</a:t>
            </a:r>
            <a:r>
              <a:rPr lang="en-US" altLang="zh-CN" dirty="0"/>
              <a:t> </a:t>
            </a:r>
            <a:endParaRPr lang="zh-CN" altLang="en-US" dirty="0"/>
          </a:p>
        </p:txBody>
      </p:sp>
      <p:graphicFrame>
        <p:nvGraphicFramePr>
          <p:cNvPr id="22" name="表格 22"/>
          <p:cNvGraphicFramePr>
            <a:graphicFrameLocks noGrp="1"/>
          </p:cNvGraphicFramePr>
          <p:nvPr/>
        </p:nvGraphicFramePr>
        <p:xfrm>
          <a:off x="1260213" y="4107176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k1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k2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kn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160543" y="2160216"/>
            <a:ext cx="4812150" cy="2120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-apple-system"/>
              </a:rPr>
              <a:t>1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-apple-system"/>
              </a:rPr>
              <a:t>、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个子结点的结点必然有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个关键码；</a:t>
            </a:r>
          </a:p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、非叶结点仅具有索引作用，跟记录有关的信息均存放在叶结点中。</a:t>
            </a:r>
          </a:p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、树的所有叶结点构成一个有序链表，可以按照关键码排序的次序遍历全部记录。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160543" y="165500"/>
            <a:ext cx="3005876" cy="530492"/>
            <a:chOff x="4299773" y="1452059"/>
            <a:chExt cx="3005876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23503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研究准备与进展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3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3166419" y="425790"/>
            <a:ext cx="8706821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908332" y="6076060"/>
            <a:ext cx="50717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hlinkClick r:id="rId2"/>
              </a:rPr>
              <a:t>Reference</a:t>
            </a:r>
            <a:r>
              <a:rPr lang="en-US" altLang="zh-CN" dirty="0"/>
              <a:t>: </a:t>
            </a:r>
            <a:r>
              <a:rPr lang="en-US" altLang="zh-CN" dirty="0">
                <a:sym typeface="+mn-ea"/>
              </a:rPr>
              <a:t>《</a:t>
            </a:r>
            <a:r>
              <a:rPr lang="zh-CN" altLang="en-US" dirty="0">
                <a:sym typeface="+mn-ea"/>
              </a:rPr>
              <a:t>算法导论</a:t>
            </a:r>
            <a:r>
              <a:rPr lang="en-US" altLang="zh-CN" dirty="0">
                <a:sym typeface="+mn-ea"/>
              </a:rPr>
              <a:t>》</a:t>
            </a:r>
            <a:r>
              <a:rPr lang="zh-CN" altLang="en-US" dirty="0">
                <a:sym typeface="+mn-ea"/>
              </a:rPr>
              <a:t>和</a:t>
            </a:r>
            <a:r>
              <a:rPr lang="en-US" altLang="zh-CN" dirty="0">
                <a:sym typeface="+mn-ea"/>
              </a:rPr>
              <a:t>《</a:t>
            </a:r>
            <a:r>
              <a:rPr lang="zh-CN" altLang="en-US" dirty="0">
                <a:sym typeface="+mn-ea"/>
              </a:rPr>
              <a:t>数据库系统概念</a:t>
            </a:r>
            <a:r>
              <a:rPr lang="en-US" altLang="zh-CN" dirty="0">
                <a:sym typeface="+mn-ea"/>
              </a:rPr>
              <a:t>》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7" r="19759"/>
          <a:stretch>
            <a:fillRect/>
          </a:stretch>
        </p:blipFill>
        <p:spPr>
          <a:xfrm rot="16200000">
            <a:off x="6486102" y="-437007"/>
            <a:ext cx="4096446" cy="731534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71170" y="920115"/>
            <a:ext cx="3996055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4000" dirty="0">
                <a:solidFill>
                  <a:schemeClr val="tx1"/>
                </a:solidFill>
                <a:effectLst/>
                <a:cs typeface="+mn-lt"/>
                <a:sym typeface="+mn-ea"/>
              </a:rPr>
              <a:t>B-Tree &amp; B+Tree</a:t>
            </a: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3005876" cy="530492"/>
            <a:chOff x="4299773" y="1452059"/>
            <a:chExt cx="3005876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23503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研究准备与进展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3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3166419" y="425790"/>
            <a:ext cx="8706821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32251" y="1122680"/>
            <a:ext cx="393827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hlinkClick r:id="rId3"/>
              </a:rPr>
              <a:t>Consistent Hash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235" y="626817"/>
            <a:ext cx="3518492" cy="314550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5287" y="2603702"/>
            <a:ext cx="1019048" cy="26666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777854" y="3831591"/>
            <a:ext cx="7095386" cy="2031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输入一个字符串，输出一个范围在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0~2^32 - 1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将所有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object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cache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服务器映射到一个长度为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2^32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的环上，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每个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object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被储存到它的直接后继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1st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successor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当服务器数量不足时，产生虚拟的服务器副本使得所有服务器在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环上均匀分布。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启发：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cache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logger,  object  log content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1"/>
            </p:custDataLst>
          </p:nvPr>
        </p:nvSpPr>
        <p:spPr>
          <a:xfrm>
            <a:off x="532251" y="626817"/>
            <a:ext cx="8738965" cy="4320785"/>
          </a:xfrm>
          <a:prstGeom prst="rect">
            <a:avLst/>
          </a:prstGeom>
          <a:noFill/>
        </p:spPr>
        <p:txBody>
          <a:bodyPr vert="horz" wrap="square" bIns="0" rtlCol="0" anchor="b" anchorCtr="0">
            <a:normAutofit/>
          </a:bodyPr>
          <a:lstStyle/>
          <a:p>
            <a:pPr algn="l"/>
            <a:endParaRPr lang="en-US" altLang="zh-CN" sz="3200" b="0" i="0" dirty="0">
              <a:effectLst/>
              <a:latin typeface="Avenir" panose="02000503020000020003"/>
            </a:endParaRPr>
          </a:p>
          <a:p>
            <a:pPr algn="l"/>
            <a:endParaRPr lang="en-US" altLang="zh-CN" sz="2800" dirty="0"/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均衡性</a:t>
            </a:r>
            <a:r>
              <a:rPr lang="en-US" altLang="zh-CN" sz="28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(Balance)</a:t>
            </a:r>
            <a:endParaRPr lang="zh-CN" altLang="en-US" sz="2800"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单调性</a:t>
            </a:r>
            <a:r>
              <a:rPr lang="en-US" altLang="zh-CN" sz="28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(Monotonicity)</a:t>
            </a:r>
            <a:endParaRPr lang="zh-CN" altLang="en-US" sz="2800"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分散性</a:t>
            </a:r>
            <a:r>
              <a:rPr lang="en-US" altLang="zh-CN" sz="28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(Spread)</a:t>
            </a:r>
            <a:endParaRPr lang="zh-CN" altLang="en-US" sz="2800"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负载</a:t>
            </a:r>
            <a:r>
              <a:rPr lang="en-US" altLang="zh-CN" sz="28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(Load)</a:t>
            </a:r>
          </a:p>
          <a:p>
            <a:pPr indent="0" algn="l">
              <a:buFont typeface="+mj-lt"/>
              <a:buNone/>
            </a:pPr>
            <a:endParaRPr lang="zh-CN" altLang="en-US" sz="2800" b="0" i="0" dirty="0">
              <a:effectLst/>
              <a:latin typeface="Avenir" panose="02000503020000020003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3005876" cy="530492"/>
            <a:chOff x="4299773" y="1452059"/>
            <a:chExt cx="3005876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23503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研究准备与进展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3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3166419" y="425790"/>
            <a:ext cx="8706821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850022" y="2167075"/>
            <a:ext cx="6524543" cy="33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输入一个字符串，输出一个范围在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0~2^32 - 1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hash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输入长度可变的字符串，输出长度为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128bit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160bit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Hash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、将消息摘要转换成位字符串</a:t>
            </a:r>
            <a:endParaRPr lang="en-US" altLang="zh-CN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、对转换后的位字符串进行补位操作</a:t>
            </a:r>
            <a:endParaRPr lang="en-US" altLang="zh-CN"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、附加长度值</a:t>
            </a:r>
            <a:endParaRPr lang="en-US" altLang="zh-CN"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、初始化缓存</a:t>
            </a:r>
            <a:endParaRPr lang="en-US" altLang="zh-CN"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、计算消息摘要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5287" y="2603702"/>
            <a:ext cx="1019048" cy="2666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350" y="2000066"/>
            <a:ext cx="4180648" cy="160482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211310" y="674370"/>
            <a:ext cx="7975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/>
              <a:t>abc</a:t>
            </a:r>
            <a:endParaRPr lang="zh-CN" altLang="en-US" sz="2800" dirty="0"/>
          </a:p>
        </p:txBody>
      </p:sp>
      <p:cxnSp>
        <p:nvCxnSpPr>
          <p:cNvPr id="15" name="直接箭头连接符 14"/>
          <p:cNvCxnSpPr>
            <a:stCxn id="7" idx="2"/>
            <a:endCxn id="5" idx="0"/>
          </p:cNvCxnSpPr>
          <p:nvPr/>
        </p:nvCxnSpPr>
        <p:spPr>
          <a:xfrm flipH="1">
            <a:off x="9591674" y="1196084"/>
            <a:ext cx="18415" cy="803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519829" y="4407607"/>
            <a:ext cx="41373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 dirty="0">
                <a:solidFill>
                  <a:srgbClr val="555555"/>
                </a:solidFill>
                <a:effectLst/>
                <a:latin typeface="-apple-system"/>
              </a:rPr>
              <a:t>61626380 00000000 00000000 00000000</a:t>
            </a:r>
          </a:p>
          <a:p>
            <a:pPr algn="l"/>
            <a:r>
              <a:rPr lang="en-US" altLang="zh-CN" b="0" i="0" u="none" strike="noStrike" dirty="0">
                <a:solidFill>
                  <a:srgbClr val="555555"/>
                </a:solidFill>
                <a:effectLst/>
                <a:latin typeface="-apple-system"/>
              </a:rPr>
              <a:t>00000000 00000000 00000000 00000000</a:t>
            </a:r>
          </a:p>
          <a:p>
            <a:pPr algn="l"/>
            <a:r>
              <a:rPr lang="en-US" altLang="zh-CN" b="0" i="0" u="none" strike="noStrike" dirty="0">
                <a:solidFill>
                  <a:srgbClr val="555555"/>
                </a:solidFill>
                <a:effectLst/>
                <a:latin typeface="-apple-system"/>
              </a:rPr>
              <a:t>00000000 00000000 00</a:t>
            </a:r>
            <a:r>
              <a:rPr lang="en-US" altLang="zh-CN" b="0" u="none" strike="noStrike" dirty="0">
                <a:solidFill>
                  <a:srgbClr val="555555"/>
                </a:solidFill>
                <a:effectLst/>
                <a:latin typeface="-apple-system"/>
              </a:rPr>
              <a:t>0</a:t>
            </a:r>
            <a:r>
              <a:rPr lang="en-US" altLang="zh-CN" b="0" i="0" u="none" strike="noStrike" dirty="0">
                <a:solidFill>
                  <a:srgbClr val="555555"/>
                </a:solidFill>
                <a:effectLst/>
                <a:latin typeface="-apple-system"/>
              </a:rPr>
              <a:t>00000 00000000</a:t>
            </a:r>
          </a:p>
          <a:p>
            <a:pPr algn="l"/>
            <a:r>
              <a:rPr lang="en-US" altLang="zh-CN" b="0" i="0" u="none" strike="noStrike" dirty="0">
                <a:solidFill>
                  <a:srgbClr val="555555"/>
                </a:solidFill>
                <a:effectLst/>
                <a:latin typeface="-apple-system"/>
              </a:rPr>
              <a:t>00000000 00000000 00000000 00000018</a:t>
            </a:r>
          </a:p>
        </p:txBody>
      </p:sp>
      <p:cxnSp>
        <p:nvCxnSpPr>
          <p:cNvPr id="27" name="直接箭头连接符 26"/>
          <p:cNvCxnSpPr>
            <a:stCxn id="5" idx="2"/>
            <a:endCxn id="23" idx="0"/>
          </p:cNvCxnSpPr>
          <p:nvPr/>
        </p:nvCxnSpPr>
        <p:spPr>
          <a:xfrm flipH="1">
            <a:off x="9588499" y="3604895"/>
            <a:ext cx="3175" cy="802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850022" y="1460320"/>
            <a:ext cx="4622800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4000" dirty="0">
                <a:cs typeface="+mn-lt"/>
                <a:sym typeface="+mn-ea"/>
                <a:hlinkClick r:id="rId4"/>
              </a:rPr>
              <a:t>Chord</a:t>
            </a:r>
            <a:r>
              <a:rPr lang="zh-CN" altLang="en-US" sz="4000" dirty="0">
                <a:cs typeface="+mn-lt"/>
                <a:sym typeface="+mn-ea"/>
              </a:rPr>
              <a:t>之</a:t>
            </a:r>
            <a:r>
              <a:rPr lang="en-US" altLang="zh-CN" sz="4000" dirty="0">
                <a:cs typeface="+mn-lt"/>
                <a:sym typeface="+mn-ea"/>
                <a:hlinkClick r:id="rId5"/>
              </a:rPr>
              <a:t>SHA-1</a:t>
            </a:r>
            <a:r>
              <a:rPr lang="zh-CN" altLang="en-US" sz="4000" dirty="0">
                <a:cs typeface="+mn-lt"/>
                <a:sym typeface="+mn-ea"/>
              </a:rPr>
              <a:t>算法</a:t>
            </a:r>
            <a:endParaRPr lang="zh-CN" altLang="en-US" sz="4000">
              <a:cs typeface="+mn-lt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3005876" cy="530492"/>
            <a:chOff x="4299773" y="1452059"/>
            <a:chExt cx="3005876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23503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研究准备与进展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3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3166419" y="425790"/>
            <a:ext cx="8706821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14835" y="6062878"/>
            <a:ext cx="10650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Reference: MapReduce: Simplified Data Processing on Large Clusters, Jeffrey Dean and Sanjay Ghemawat, 2004.</a:t>
            </a:r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/>
          <a:srcRect l="5385" r="4078"/>
          <a:stretch>
            <a:fillRect/>
          </a:stretch>
        </p:blipFill>
        <p:spPr>
          <a:xfrm>
            <a:off x="3644115" y="2417663"/>
            <a:ext cx="3875714" cy="294805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236743" y="2183531"/>
            <a:ext cx="33440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、参考中的伪代码是记录某个文档中每个单词出现的次数。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、由此产生的启发性的应用是，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函数读入一条完整的日志，产生一个日志记录器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日志主要内容的中间对。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Reduce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函数将日志内容按照日志记录器的名字归类。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、归类的目的是为按照不同的用户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模块分配存储区域。这种分配与大部分用户的查询的习惯相吻合。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405" y="1891451"/>
            <a:ext cx="4356100" cy="37084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25789" y="975572"/>
            <a:ext cx="5273675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4000" dirty="0">
                <a:sym typeface="+mn-ea"/>
              </a:rPr>
              <a:t>MapReduce Algorithm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74665" y="2228279"/>
            <a:ext cx="18357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目</a:t>
            </a:r>
            <a:endParaRPr lang="en-US" altLang="zh-CN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dist"/>
            <a:r>
              <a:rPr lang="zh-CN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录</a:t>
            </a:r>
            <a:endParaRPr lang="zh-SG" alt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285025" y="1421317"/>
            <a:ext cx="4533538" cy="530492"/>
            <a:chOff x="4299773" y="1452059"/>
            <a:chExt cx="4533538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38779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研究背景、目的及意义介绍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0" name="矩形: 圆角 9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378DC0"/>
              </a:solidFill>
              <a:ln>
                <a:solidFill>
                  <a:srgbClr val="378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 dirty="0"/>
              </a:p>
            </p:txBody>
          </p:sp>
          <p:sp>
            <p:nvSpPr>
              <p:cNvPr id="11" name="矩形: 圆角 10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378DC0"/>
                    </a:solidFill>
                  </a:rPr>
                  <a:t>1</a:t>
                </a:r>
                <a:endParaRPr lang="zh-SG" altLang="en-US" b="1" dirty="0">
                  <a:solidFill>
                    <a:srgbClr val="378DC0"/>
                  </a:solidFill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4285025" y="2257773"/>
            <a:ext cx="2077737" cy="530492"/>
            <a:chOff x="4299773" y="2134951"/>
            <a:chExt cx="2077737" cy="530492"/>
          </a:xfrm>
        </p:grpSpPr>
        <p:grpSp>
          <p:nvGrpSpPr>
            <p:cNvPr id="13" name="组合 12"/>
            <p:cNvGrpSpPr/>
            <p:nvPr/>
          </p:nvGrpSpPr>
          <p:grpSpPr>
            <a:xfrm>
              <a:off x="4299773" y="2134951"/>
              <a:ext cx="530492" cy="530492"/>
              <a:chOff x="5416598" y="4355615"/>
              <a:chExt cx="530492" cy="530492"/>
            </a:xfrm>
          </p:grpSpPr>
          <p:sp>
            <p:nvSpPr>
              <p:cNvPr id="14" name="矩形: 圆角 13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378DC0"/>
              </a:solidFill>
              <a:ln>
                <a:solidFill>
                  <a:srgbClr val="378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5" name="矩形: 圆角 14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378DC0"/>
                    </a:solidFill>
                  </a:rPr>
                  <a:t>2</a:t>
                </a:r>
                <a:endParaRPr lang="zh-SG" altLang="en-US" b="1" dirty="0">
                  <a:solidFill>
                    <a:srgbClr val="378DC0"/>
                  </a:solidFill>
                </a:endParaRPr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4955326" y="2169364"/>
              <a:ext cx="14221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研究计划</a:t>
              </a:r>
              <a:endParaRPr lang="zh-SG" altLang="en-US" sz="2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285025" y="3094229"/>
            <a:ext cx="3007479" cy="530492"/>
            <a:chOff x="4299773" y="2817843"/>
            <a:chExt cx="3007479" cy="530492"/>
          </a:xfrm>
        </p:grpSpPr>
        <p:grpSp>
          <p:nvGrpSpPr>
            <p:cNvPr id="16" name="组合 15"/>
            <p:cNvGrpSpPr/>
            <p:nvPr/>
          </p:nvGrpSpPr>
          <p:grpSpPr>
            <a:xfrm>
              <a:off x="4299773" y="2817843"/>
              <a:ext cx="530492" cy="530492"/>
              <a:chOff x="5416598" y="4355615"/>
              <a:chExt cx="530492" cy="530492"/>
            </a:xfrm>
          </p:grpSpPr>
          <p:sp>
            <p:nvSpPr>
              <p:cNvPr id="17" name="矩形: 圆角 16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378DC0"/>
              </a:solidFill>
              <a:ln>
                <a:solidFill>
                  <a:srgbClr val="378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8" name="矩形: 圆角 17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378DC0"/>
                    </a:solidFill>
                  </a:rPr>
                  <a:t>3</a:t>
                </a:r>
                <a:endParaRPr lang="zh-SG" altLang="en-US" b="1" dirty="0">
                  <a:solidFill>
                    <a:srgbClr val="378DC0"/>
                  </a:solidFill>
                </a:endParaRPr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4955326" y="2852256"/>
              <a:ext cx="23519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研究准备与进展</a:t>
              </a:r>
              <a:endParaRPr lang="zh-SG" altLang="en-US" sz="2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285025" y="3929605"/>
            <a:ext cx="2060173" cy="530492"/>
            <a:chOff x="4299773" y="3506149"/>
            <a:chExt cx="2060173" cy="530492"/>
          </a:xfrm>
        </p:grpSpPr>
        <p:grpSp>
          <p:nvGrpSpPr>
            <p:cNvPr id="19" name="组合 18"/>
            <p:cNvGrpSpPr/>
            <p:nvPr/>
          </p:nvGrpSpPr>
          <p:grpSpPr>
            <a:xfrm>
              <a:off x="4299773" y="3506149"/>
              <a:ext cx="530492" cy="530492"/>
              <a:chOff x="5416598" y="4355615"/>
              <a:chExt cx="530492" cy="530492"/>
            </a:xfrm>
          </p:grpSpPr>
          <p:sp>
            <p:nvSpPr>
              <p:cNvPr id="20" name="矩形: 圆角 19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378DC0"/>
              </a:solidFill>
              <a:ln>
                <a:solidFill>
                  <a:srgbClr val="378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 dirty="0">
                  <a:solidFill>
                    <a:srgbClr val="378DC0"/>
                  </a:solidFill>
                </a:endParaRPr>
              </a:p>
            </p:txBody>
          </p:sp>
          <p:sp>
            <p:nvSpPr>
              <p:cNvPr id="21" name="矩形: 圆角 20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378DC0"/>
                    </a:solidFill>
                  </a:rPr>
                  <a:t>4</a:t>
                </a:r>
                <a:endParaRPr lang="zh-SG" altLang="en-US" b="1" dirty="0">
                  <a:solidFill>
                    <a:srgbClr val="378DC0"/>
                  </a:solidFill>
                </a:endParaRPr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4955326" y="3538218"/>
              <a:ext cx="140462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SG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参考文献</a:t>
              </a: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1" t="40814" r="24779" b="40764"/>
          <a:stretch>
            <a:fillRect/>
          </a:stretch>
        </p:blipFill>
        <p:spPr>
          <a:xfrm>
            <a:off x="10200314" y="6301196"/>
            <a:ext cx="1832081" cy="46767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43557" y="202421"/>
            <a:ext cx="172409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sz="3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endParaRPr lang="zh-SG" altLang="en-US" sz="3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158703" y="4271849"/>
            <a:ext cx="99187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158702" y="4521971"/>
            <a:ext cx="774797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074940" y="3455432"/>
            <a:ext cx="181102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参考文献</a:t>
            </a:r>
          </a:p>
        </p:txBody>
      </p: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2060173" cy="530492"/>
            <a:chOff x="4299773" y="1452059"/>
            <a:chExt cx="2060173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140462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参考文献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5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2220904" y="425790"/>
            <a:ext cx="8706821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8445985" y="6060797"/>
            <a:ext cx="3630169" cy="516530"/>
            <a:chOff x="97722" y="6317038"/>
            <a:chExt cx="3630169" cy="51653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31" t="40814" r="24779" b="40764"/>
            <a:stretch>
              <a:fillRect/>
            </a:stretch>
          </p:blipFill>
          <p:spPr>
            <a:xfrm>
              <a:off x="97722" y="6317038"/>
              <a:ext cx="1813834" cy="46767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56" t="34097" r="7711" b="54402"/>
            <a:stretch>
              <a:fillRect/>
            </a:stretch>
          </p:blipFill>
          <p:spPr>
            <a:xfrm>
              <a:off x="1996324" y="6324018"/>
              <a:ext cx="1731567" cy="509550"/>
            </a:xfrm>
            <a:prstGeom prst="rect">
              <a:avLst/>
            </a:prstGeom>
          </p:spPr>
        </p:pic>
        <p:cxnSp>
          <p:nvCxnSpPr>
            <p:cNvPr id="17" name="直接连接符 16"/>
            <p:cNvCxnSpPr/>
            <p:nvPr/>
          </p:nvCxnSpPr>
          <p:spPr>
            <a:xfrm>
              <a:off x="1961424" y="6411270"/>
              <a:ext cx="0" cy="300146"/>
            </a:xfrm>
            <a:prstGeom prst="line">
              <a:avLst/>
            </a:prstGeom>
            <a:ln w="12700">
              <a:solidFill>
                <a:srgbClr val="2145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887095" y="2210435"/>
            <a:ext cx="10417810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[1] Alibaba cloud native architecture practice, 2021.4, China Machine Press</a:t>
            </a:r>
          </a:p>
          <a:p>
            <a:r>
              <a:rPr lang="en-US" altLang="zh-CN" sz="2000" dirty="0"/>
              <a:t>[2] The Twelve-factor App, retrieved from https://12factor.net/zh_cn/</a:t>
            </a:r>
          </a:p>
          <a:p>
            <a:r>
              <a:rPr lang="en-US" altLang="zh-CN" sz="2000" dirty="0"/>
              <a:t>[3] LogStore: A Cloud-Native and Multi-Tenant Log Database, Wei Cao </a:t>
            </a:r>
            <a:r>
              <a:rPr lang="en-US" altLang="zh-CN" sz="2000" dirty="0" err="1"/>
              <a:t>Xiaojie</a:t>
            </a:r>
            <a:r>
              <a:rPr lang="en-US" altLang="zh-CN" sz="2000" dirty="0"/>
              <a:t>, etc.,</a:t>
            </a:r>
          </a:p>
          <a:p>
            <a:r>
              <a:rPr lang="en-US" altLang="zh-CN" sz="2000" dirty="0"/>
              <a:t> Zhejiang University and Alibaba Group</a:t>
            </a:r>
          </a:p>
          <a:p>
            <a:r>
              <a:rPr lang="en-US" altLang="zh-CN" sz="2000" dirty="0"/>
              <a:t>[4] Introduction to Algorithm, 2016.10, China Machine Press</a:t>
            </a:r>
          </a:p>
          <a:p>
            <a:r>
              <a:rPr lang="en-US" altLang="zh-CN" sz="2000" dirty="0"/>
              <a:t>[5] Database system concepts, 2020.10, China Machine Press</a:t>
            </a:r>
          </a:p>
          <a:p>
            <a:r>
              <a:rPr lang="en-US" altLang="zh-CN" sz="2000" dirty="0"/>
              <a:t>[6] consistent hash, retrieved from https://www.cnblogs.com/cloudgeek/p/9427036.html</a:t>
            </a:r>
          </a:p>
          <a:p>
            <a:r>
              <a:rPr lang="en-US" altLang="zh-CN" sz="2000" dirty="0"/>
              <a:t>[7] chord, retrieved from https://www.cnblogs.com/zfyouxi/p/3871553.html</a:t>
            </a:r>
          </a:p>
          <a:p>
            <a:r>
              <a:rPr lang="en-US" altLang="zh-CN" sz="2000" dirty="0"/>
              <a:t>[8] SHA-1, retrieved from https://blog.csdn.net/u010536615/article/details/80080918</a:t>
            </a:r>
          </a:p>
          <a:p>
            <a:r>
              <a:rPr lang="en-US" altLang="zh-CN" sz="2000" dirty="0"/>
              <a:t>[9] MapReduce: Simplified Data Processing on Large Clusters, Jeffrey Dean and </a:t>
            </a:r>
          </a:p>
          <a:p>
            <a:r>
              <a:rPr lang="en-US" altLang="zh-CN" sz="2000" dirty="0"/>
              <a:t>Sanjay Ghemawat, 2004.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676140" y="1158875"/>
            <a:ext cx="203454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3200" dirty="0">
                <a:sym typeface="+mn-ea"/>
              </a:rPr>
              <a:t>Reference</a:t>
            </a:r>
          </a:p>
        </p:txBody>
      </p: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sustech.edu.cn/wp-content/themes/twentyseventeen/images/sustech-logo-c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199" y="2258587"/>
            <a:ext cx="7008714" cy="139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3449320" y="3529330"/>
            <a:ext cx="61499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anose="02010609060101010101" pitchFamily="49" charset="-122"/>
              </a:rPr>
              <a:t>Thanks</a:t>
            </a:r>
            <a:r>
              <a:rPr lang="zh-CN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anose="02010609060101010101" pitchFamily="49" charset="-122"/>
              </a:rPr>
              <a:t>！</a:t>
            </a:r>
            <a:endParaRPr lang="zh-SG" alt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43557" y="202421"/>
            <a:ext cx="172409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sz="3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SG" altLang="en-US" sz="3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158703" y="4271849"/>
            <a:ext cx="99187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158702" y="4521971"/>
            <a:ext cx="774797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074940" y="3455432"/>
            <a:ext cx="51283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研究背景、目的及意义介绍</a:t>
            </a:r>
            <a:endParaRPr lang="en-US" altLang="zh-C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4533538" cy="530492"/>
            <a:chOff x="4299773" y="1452059"/>
            <a:chExt cx="4533538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38779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研究背景、目的及意义介绍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0070C0"/>
                    </a:solidFill>
                  </a:rPr>
                  <a:t>1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4694081" y="425789"/>
            <a:ext cx="7179159" cy="4957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818461" y="903561"/>
            <a:ext cx="13805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spc="600" dirty="0">
                <a:latin typeface="Arial" panose="020B0604020202090204" pitchFamily="34" charset="0"/>
                <a:ea typeface="汉仪旗黑-85S" panose="00020600040101010101" pitchFamily="18" charset="-122"/>
                <a:cs typeface="微软雅黑" charset="-122"/>
              </a:rPr>
              <a:t>Logs</a:t>
            </a:r>
            <a:endParaRPr lang="zh-CN" altLang="en-US" sz="3200" spc="600" dirty="0">
              <a:latin typeface="Arial" panose="020B0604020202090204" pitchFamily="34" charset="0"/>
              <a:ea typeface="汉仪旗黑-85S" panose="00020600040101010101" pitchFamily="18" charset="-122"/>
              <a:cs typeface="微软雅黑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1"/>
            </p:custDataLst>
          </p:nvPr>
        </p:nvSpPr>
        <p:spPr>
          <a:xfrm>
            <a:off x="816096" y="1704610"/>
            <a:ext cx="8738965" cy="2647909"/>
          </a:xfrm>
          <a:prstGeom prst="rect">
            <a:avLst/>
          </a:prstGeom>
          <a:noFill/>
        </p:spPr>
        <p:txBody>
          <a:bodyPr vert="horz" wrap="square" bIns="0" rtlCol="0" anchor="b" anchorCtr="0">
            <a:normAutofit/>
          </a:bodyPr>
          <a:lstStyle/>
          <a:p>
            <a:pPr fontAlgn="auto"/>
            <a:r>
              <a:rPr lang="en-US" altLang="zh-CN" sz="2400" spc="300" dirty="0">
                <a:latin typeface="Arial" panose="020B0604020202090204" pitchFamily="34" charset="0"/>
                <a:ea typeface="微软雅黑" charset="-122"/>
              </a:rPr>
              <a:t>1</a:t>
            </a:r>
            <a:r>
              <a:rPr lang="zh-CN" altLang="en-US" sz="2400" spc="300" dirty="0">
                <a:latin typeface="Arial" panose="020B0604020202090204" pitchFamily="34" charset="0"/>
                <a:ea typeface="微软雅黑" charset="-122"/>
              </a:rPr>
              <a:t>、时间</a:t>
            </a:r>
            <a:endParaRPr lang="en-US" altLang="zh-CN" sz="2400" spc="300" dirty="0">
              <a:latin typeface="Arial" panose="020B0604020202090204" pitchFamily="34" charset="0"/>
              <a:ea typeface="微软雅黑" charset="-122"/>
            </a:endParaRPr>
          </a:p>
          <a:p>
            <a:pPr fontAlgn="auto"/>
            <a:r>
              <a:rPr lang="en-US" altLang="zh-CN" sz="2400" spc="300" dirty="0">
                <a:latin typeface="Arial" panose="020B0604020202090204" pitchFamily="34" charset="0"/>
                <a:ea typeface="微软雅黑" charset="-122"/>
              </a:rPr>
              <a:t>2</a:t>
            </a:r>
            <a:r>
              <a:rPr lang="zh-CN" altLang="en-US" sz="2400" spc="300" dirty="0">
                <a:latin typeface="Arial" panose="020B0604020202090204" pitchFamily="34" charset="0"/>
                <a:ea typeface="微软雅黑" charset="-122"/>
              </a:rPr>
              <a:t>、日志级别</a:t>
            </a:r>
            <a:endParaRPr lang="en-US" altLang="zh-CN" sz="2400" spc="300" dirty="0">
              <a:latin typeface="Arial" panose="020B0604020202090204" pitchFamily="34" charset="0"/>
              <a:ea typeface="微软雅黑" charset="-122"/>
            </a:endParaRPr>
          </a:p>
          <a:p>
            <a:pPr fontAlgn="auto"/>
            <a:r>
              <a:rPr lang="en-US" altLang="zh-CN" sz="2400" spc="300" dirty="0">
                <a:latin typeface="Arial" panose="020B0604020202090204" pitchFamily="34" charset="0"/>
                <a:ea typeface="微软雅黑" charset="-122"/>
              </a:rPr>
              <a:t>3</a:t>
            </a:r>
            <a:r>
              <a:rPr lang="zh-CN" altLang="en-US" sz="2400" spc="300" dirty="0">
                <a:latin typeface="Arial" panose="020B0604020202090204" pitchFamily="34" charset="0"/>
                <a:ea typeface="微软雅黑" charset="-122"/>
              </a:rPr>
              <a:t>、调用链标识（可选）</a:t>
            </a:r>
            <a:endParaRPr lang="en-US" altLang="zh-CN" sz="2400" spc="300" dirty="0">
              <a:latin typeface="Arial" panose="020B0604020202090204" pitchFamily="34" charset="0"/>
              <a:ea typeface="微软雅黑" charset="-122"/>
            </a:endParaRPr>
          </a:p>
          <a:p>
            <a:pPr fontAlgn="auto"/>
            <a:r>
              <a:rPr lang="en-US" altLang="zh-CN" sz="2400" spc="300" dirty="0">
                <a:latin typeface="Arial" panose="020B0604020202090204" pitchFamily="34" charset="0"/>
                <a:ea typeface="微软雅黑" charset="-122"/>
              </a:rPr>
              <a:t>4</a:t>
            </a:r>
            <a:r>
              <a:rPr lang="zh-CN" altLang="en-US" sz="2400" spc="300" dirty="0">
                <a:latin typeface="Arial" panose="020B0604020202090204" pitchFamily="34" charset="0"/>
                <a:ea typeface="微软雅黑" charset="-122"/>
              </a:rPr>
              <a:t>、线程名称</a:t>
            </a:r>
            <a:endParaRPr lang="en-US" altLang="zh-CN" sz="2400" spc="300" dirty="0">
              <a:latin typeface="Arial" panose="020B0604020202090204" pitchFamily="34" charset="0"/>
              <a:ea typeface="微软雅黑" charset="-122"/>
            </a:endParaRPr>
          </a:p>
          <a:p>
            <a:pPr fontAlgn="auto"/>
            <a:r>
              <a:rPr lang="en-US" altLang="zh-CN" sz="2400" spc="300" dirty="0">
                <a:latin typeface="Arial" panose="020B0604020202090204" pitchFamily="34" charset="0"/>
                <a:ea typeface="微软雅黑" charset="-122"/>
              </a:rPr>
              <a:t>5</a:t>
            </a:r>
            <a:r>
              <a:rPr lang="zh-CN" altLang="en-US" sz="2400" spc="300" dirty="0">
                <a:latin typeface="Arial" panose="020B0604020202090204" pitchFamily="34" charset="0"/>
                <a:ea typeface="微软雅黑" charset="-122"/>
              </a:rPr>
              <a:t>、日志记录器名称</a:t>
            </a:r>
            <a:endParaRPr lang="en-US" altLang="zh-CN" sz="2400" spc="300" dirty="0">
              <a:latin typeface="Arial" panose="020B0604020202090204" pitchFamily="34" charset="0"/>
              <a:ea typeface="微软雅黑" charset="-122"/>
            </a:endParaRPr>
          </a:p>
          <a:p>
            <a:pPr fontAlgn="auto"/>
            <a:r>
              <a:rPr lang="en-US" altLang="zh-CN" sz="2400" spc="300" dirty="0">
                <a:latin typeface="Arial" panose="020B0604020202090204" pitchFamily="34" charset="0"/>
                <a:ea typeface="微软雅黑" charset="-122"/>
              </a:rPr>
              <a:t>6</a:t>
            </a:r>
            <a:r>
              <a:rPr lang="zh-CN" altLang="en-US" sz="2400" spc="300" dirty="0">
                <a:latin typeface="Arial" panose="020B0604020202090204" pitchFamily="34" charset="0"/>
                <a:ea typeface="微软雅黑" charset="-122"/>
              </a:rPr>
              <a:t>、日志内容</a:t>
            </a:r>
            <a:endParaRPr lang="en-US" altLang="zh-CN" sz="2400" spc="300" dirty="0">
              <a:latin typeface="Arial" panose="020B0604020202090204" pitchFamily="34" charset="0"/>
              <a:ea typeface="微软雅黑" charset="-122"/>
            </a:endParaRPr>
          </a:p>
          <a:p>
            <a:pPr fontAlgn="auto"/>
            <a:r>
              <a:rPr lang="en-US" altLang="zh-CN" sz="2400" spc="300" dirty="0">
                <a:latin typeface="Arial" panose="020B0604020202090204" pitchFamily="34" charset="0"/>
                <a:ea typeface="微软雅黑" charset="-122"/>
              </a:rPr>
              <a:t>7</a:t>
            </a:r>
            <a:r>
              <a:rPr lang="zh-CN" altLang="en-US" sz="2400" spc="300" dirty="0">
                <a:latin typeface="Arial" panose="020B0604020202090204" pitchFamily="34" charset="0"/>
                <a:ea typeface="微软雅黑" charset="-122"/>
              </a:rPr>
              <a:t>、异常堆栈（出现在</a:t>
            </a:r>
            <a:r>
              <a:rPr lang="en-US" altLang="zh-CN" sz="2400" spc="300" dirty="0">
                <a:latin typeface="Arial" panose="020B0604020202090204" pitchFamily="34" charset="0"/>
                <a:ea typeface="微软雅黑" charset="-122"/>
              </a:rPr>
              <a:t>WARN</a:t>
            </a:r>
            <a:r>
              <a:rPr lang="zh-CN" altLang="en-US" sz="2400" spc="300" dirty="0">
                <a:latin typeface="Arial" panose="020B0604020202090204" pitchFamily="34" charset="0"/>
                <a:ea typeface="微软雅黑" charset="-122"/>
              </a:rPr>
              <a:t>和</a:t>
            </a:r>
            <a:r>
              <a:rPr lang="en-US" altLang="zh-CN" sz="2400" spc="300" dirty="0">
                <a:latin typeface="Arial" panose="020B0604020202090204" pitchFamily="34" charset="0"/>
                <a:ea typeface="微软雅黑" charset="-122"/>
              </a:rPr>
              <a:t>ERROR</a:t>
            </a:r>
            <a:r>
              <a:rPr lang="zh-CN" altLang="en-US" sz="2400" spc="300" dirty="0">
                <a:latin typeface="Arial" panose="020B0604020202090204" pitchFamily="34" charset="0"/>
                <a:ea typeface="微软雅黑" charset="-122"/>
              </a:rPr>
              <a:t>级别中）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96" y="4674070"/>
            <a:ext cx="8930503" cy="121547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425789" y="6105814"/>
            <a:ext cx="1082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" action="ppaction://noaction"/>
              </a:rPr>
              <a:t>reference</a:t>
            </a:r>
            <a:endParaRPr lang="en-US" altLang="zh-CN" dirty="0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4533538" cy="530492"/>
            <a:chOff x="4299773" y="1452059"/>
            <a:chExt cx="4533538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38779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研究背景、目的及意义介绍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0070C0"/>
                    </a:solidFill>
                  </a:rPr>
                  <a:t>1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4694081" y="425789"/>
            <a:ext cx="7179159" cy="4957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477034" y="900812"/>
            <a:ext cx="37594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spc="600" dirty="0">
                <a:latin typeface="Arial" panose="020B0604020202090204" pitchFamily="34" charset="0"/>
                <a:ea typeface="汉仪旗黑-85S" panose="00020600040101010101" pitchFamily="18" charset="-122"/>
                <a:cs typeface="微软雅黑" charset="-122"/>
              </a:rPr>
              <a:t>Cloud Native</a:t>
            </a:r>
            <a:endParaRPr lang="zh-CN" altLang="en-US" sz="3200" spc="600" dirty="0">
              <a:latin typeface="Arial" panose="020B0604020202090204" pitchFamily="34" charset="0"/>
              <a:ea typeface="汉仪旗黑-85S" panose="00020600040101010101" pitchFamily="18" charset="-122"/>
              <a:cs typeface="微软雅黑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1"/>
            </p:custDataLst>
          </p:nvPr>
        </p:nvSpPr>
        <p:spPr>
          <a:xfrm>
            <a:off x="614835" y="1193199"/>
            <a:ext cx="11087108" cy="4499811"/>
          </a:xfrm>
          <a:prstGeom prst="rect">
            <a:avLst/>
          </a:prstGeom>
          <a:noFill/>
        </p:spPr>
        <p:txBody>
          <a:bodyPr vert="horz" wrap="square" bIns="0" rtlCol="0" anchor="b" anchorCtr="0">
            <a:normAutofit/>
          </a:bodyPr>
          <a:lstStyle/>
          <a:p>
            <a:pPr algn="just"/>
            <a:r>
              <a:rPr lang="en-US" altLang="zh-CN" sz="24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4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因子应用被认为是最早的云原生应用的技术特征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、使用</a:t>
            </a:r>
            <a:r>
              <a:rPr lang="zh-CN" altLang="en-US" sz="20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标准化</a:t>
            </a:r>
            <a:r>
              <a:rPr lang="zh-CN" altLang="en-US" sz="20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流程自动配置，从而使新的开发者花费最少的学习成本加入这个项目。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、和操作系统之间尽可能的</a:t>
            </a:r>
            <a:r>
              <a:rPr lang="zh-CN" altLang="en-US" sz="20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划清界限</a:t>
            </a:r>
            <a:r>
              <a:rPr lang="zh-CN" altLang="en-US" sz="20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，在各个系统中提供</a:t>
            </a:r>
            <a:r>
              <a:rPr lang="zh-CN" altLang="en-US" sz="20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最大的可移植性</a:t>
            </a:r>
            <a:r>
              <a:rPr lang="zh-CN" altLang="en-US" sz="20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、适合</a:t>
            </a:r>
            <a:r>
              <a:rPr lang="zh-CN" altLang="en-US" sz="20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部署</a:t>
            </a:r>
            <a:r>
              <a:rPr lang="zh-CN" altLang="en-US" sz="20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在现代的</a:t>
            </a:r>
            <a:r>
              <a:rPr lang="zh-CN" altLang="en-US" sz="20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云计算平台</a:t>
            </a:r>
            <a:r>
              <a:rPr lang="zh-CN" altLang="en-US" sz="20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，从而在服务器和系统管理方面节省资源。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、将开发环境和生产环境的</a:t>
            </a:r>
            <a:r>
              <a:rPr lang="zh-CN" altLang="en-US" sz="20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差异降至最低</a:t>
            </a:r>
            <a:r>
              <a:rPr lang="zh-CN" altLang="en-US" sz="20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，并使用</a:t>
            </a:r>
            <a:r>
              <a:rPr lang="zh-CN" altLang="en-US" sz="20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持续交付</a:t>
            </a:r>
            <a:r>
              <a:rPr lang="zh-CN" altLang="en-US" sz="20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实施敏捷开发。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、可以在工具、架构和开发流程不发生明显变化的前提下实现</a:t>
            </a:r>
            <a:r>
              <a:rPr lang="zh-CN" altLang="en-US" sz="20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扩展</a:t>
            </a:r>
            <a:endParaRPr lang="en-US" altLang="zh-CN" sz="20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sz="2000"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20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0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因子理论适用于任意语言和后端服务（数据库、消息队列、缓存等）开发的应用程序。</a:t>
            </a:r>
            <a:endParaRPr lang="en-US" altLang="zh-CN" sz="20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sz="2400" dirty="0">
              <a:latin typeface="sirba-web-1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5789" y="6105814"/>
            <a:ext cx="1082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3"/>
              </a:rPr>
              <a:t>reference</a:t>
            </a:r>
            <a:endParaRPr lang="en-US" altLang="zh-CN" dirty="0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4533538" cy="530492"/>
            <a:chOff x="4299773" y="1452059"/>
            <a:chExt cx="4533538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38779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研究背景、目的及意义介绍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0070C0"/>
                    </a:solidFill>
                  </a:rPr>
                  <a:t>1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4694081" y="425789"/>
            <a:ext cx="7179159" cy="4957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691035" y="887011"/>
            <a:ext cx="6452272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200" spc="600" dirty="0">
                <a:ea typeface="汉仪旗黑-85S" panose="00020600040101010101" pitchFamily="18" charset="-122"/>
                <a:cs typeface="+mn-lt"/>
              </a:rPr>
              <a:t>Cloud Native Database</a:t>
            </a:r>
            <a:endParaRPr lang="zh-CN" altLang="en-US" sz="3200" spc="600" dirty="0">
              <a:ea typeface="汉仪旗黑-85S" panose="00020600040101010101" pitchFamily="18" charset="-122"/>
              <a:cs typeface="+mn-lt"/>
            </a:endParaRPr>
          </a:p>
        </p:txBody>
      </p:sp>
      <p:sp>
        <p:nvSpPr>
          <p:cNvPr id="22" name="文本框 21"/>
          <p:cNvSpPr txBox="1"/>
          <p:nvPr>
            <p:custDataLst>
              <p:tags r:id="rId1"/>
            </p:custDataLst>
          </p:nvPr>
        </p:nvSpPr>
        <p:spPr>
          <a:xfrm>
            <a:off x="691035" y="425789"/>
            <a:ext cx="8738965" cy="4320785"/>
          </a:xfrm>
          <a:prstGeom prst="rect">
            <a:avLst/>
          </a:prstGeom>
          <a:noFill/>
        </p:spPr>
        <p:txBody>
          <a:bodyPr vert="horz" wrap="square" bIns="0" rtlCol="0" anchor="b" anchorCtr="0">
            <a:normAutofit/>
          </a:bodyPr>
          <a:lstStyle/>
          <a:p>
            <a:pPr algn="l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云原生数据库的核心功能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计算与存储分离，计算节点保持少状态，甚至无状态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基于日志的进行持久化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存储分片 </a:t>
            </a:r>
            <a:r>
              <a:rPr lang="en-US" altLang="zh-CN" sz="20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0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分块，易于扩容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存储多副本与共识算法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备份、恢复、快照功能下放到存储层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5789" y="6105814"/>
            <a:ext cx="1082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3"/>
              </a:rPr>
              <a:t>reference</a:t>
            </a:r>
            <a:endParaRPr lang="en-US" altLang="zh-CN" dirty="0"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4533538" cy="530492"/>
            <a:chOff x="4299773" y="1452059"/>
            <a:chExt cx="4533538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38779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研究背景、目的及意义介绍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0070C0"/>
                    </a:solidFill>
                  </a:rPr>
                  <a:t>1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4694081" y="425789"/>
            <a:ext cx="7179159" cy="4957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477034" y="900812"/>
            <a:ext cx="64522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spc="600" dirty="0">
                <a:latin typeface="Arial" panose="020B0604020202090204" pitchFamily="34" charset="0"/>
                <a:ea typeface="汉仪旗黑-85S" panose="00020600040101010101" pitchFamily="18" charset="-122"/>
                <a:cs typeface="微软雅黑" charset="-122"/>
              </a:rPr>
              <a:t>Cloud Native Database</a:t>
            </a:r>
            <a:endParaRPr lang="zh-CN" altLang="en-US" sz="3200" spc="600" dirty="0">
              <a:latin typeface="Arial" panose="020B0604020202090204" pitchFamily="34" charset="0"/>
              <a:ea typeface="汉仪旗黑-85S" panose="00020600040101010101" pitchFamily="18" charset="-122"/>
              <a:cs typeface="微软雅黑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1"/>
            </p:custDataLst>
          </p:nvPr>
        </p:nvSpPr>
        <p:spPr>
          <a:xfrm>
            <a:off x="691035" y="633417"/>
            <a:ext cx="8738965" cy="4320785"/>
          </a:xfrm>
          <a:prstGeom prst="rect">
            <a:avLst/>
          </a:prstGeom>
          <a:noFill/>
        </p:spPr>
        <p:txBody>
          <a:bodyPr vert="horz" wrap="square" bIns="0" rtlCol="0" anchor="b" anchorCtr="0">
            <a:normAutofit/>
          </a:bodyPr>
          <a:lstStyle/>
          <a:p>
            <a:pPr algn="l"/>
            <a:r>
              <a:rPr lang="zh-CN" altLang="en-US" sz="32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云原生数据库的核心价值</a:t>
            </a:r>
            <a:endParaRPr lang="en-US" altLang="zh-CN" sz="3200"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更高的性能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更好的弹性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更好的可用性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更高的资源利用率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更小的成本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25789" y="6105814"/>
            <a:ext cx="1082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3"/>
              </a:rPr>
              <a:t>reference</a:t>
            </a:r>
            <a:endParaRPr lang="en-US" altLang="zh-CN" dirty="0"/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4533538" cy="530492"/>
            <a:chOff x="4299773" y="1452059"/>
            <a:chExt cx="4533538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38779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研究背景、目的及意义介绍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0070C0"/>
                    </a:solidFill>
                  </a:rPr>
                  <a:t>1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4694081" y="425789"/>
            <a:ext cx="7179159" cy="4957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691035" y="803751"/>
            <a:ext cx="23752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0" dirty="0">
                <a:effectLst/>
                <a:latin typeface="Consolas" panose="020B0609020204030204" pitchFamily="49" charset="0"/>
              </a:rPr>
              <a:t>LogStore</a:t>
            </a:r>
          </a:p>
        </p:txBody>
      </p:sp>
      <p:sp>
        <p:nvSpPr>
          <p:cNvPr id="22" name="文本框 21"/>
          <p:cNvSpPr txBox="1"/>
          <p:nvPr>
            <p:custDataLst>
              <p:tags r:id="rId1"/>
            </p:custDataLst>
          </p:nvPr>
        </p:nvSpPr>
        <p:spPr>
          <a:xfrm>
            <a:off x="691036" y="1519573"/>
            <a:ext cx="6347328" cy="752243"/>
          </a:xfrm>
          <a:prstGeom prst="rect">
            <a:avLst/>
          </a:prstGeom>
          <a:noFill/>
        </p:spPr>
        <p:txBody>
          <a:bodyPr vert="horz" wrap="square" bIns="0" rtlCol="0" anchor="b" anchorCtr="0">
            <a:normAutofit fontScale="92500" lnSpcReduction="10000"/>
          </a:bodyPr>
          <a:lstStyle/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并行数据库</a:t>
            </a:r>
            <a:r>
              <a:rPr lang="zh-CN" altLang="en-US" sz="1700" b="0" i="0" dirty="0">
                <a:solidFill>
                  <a:srgbClr val="40404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要求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尽可能的去并行执行数据库操作，从而提高性能。在并行计算体系结构实现中有很多可选的体系结构。</a:t>
            </a:r>
            <a:endParaRPr lang="en-US" altLang="zh-CN" b="0" i="0" dirty="0">
              <a:solidFill>
                <a:srgbClr val="40404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5789" y="6105814"/>
            <a:ext cx="10226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hlinkClick r:id="rId4"/>
              </a:rPr>
              <a:t>Reference</a:t>
            </a:r>
            <a:endParaRPr lang="en-US" altLang="zh-CN" sz="1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1461" y="2593284"/>
            <a:ext cx="6123809" cy="287619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2"/>
            </p:custDataLst>
          </p:nvPr>
        </p:nvSpPr>
        <p:spPr>
          <a:xfrm>
            <a:off x="691035" y="2562360"/>
            <a:ext cx="5063813" cy="2804263"/>
          </a:xfrm>
          <a:prstGeom prst="rect">
            <a:avLst/>
          </a:prstGeom>
          <a:noFill/>
        </p:spPr>
        <p:txBody>
          <a:bodyPr vert="horz" wrap="square" bIns="0" rtlCol="0" anchor="b" anchorCtr="0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share-memory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：多个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共享同一片内存，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之间通过内部通讯机制（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interconnection network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）进行通讯。</a:t>
            </a:r>
            <a:b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share-disk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：每一个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使用自己的私有内存区域，通过内部通讯机制直接访问所有磁盘系统。</a:t>
            </a:r>
            <a:b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share-nothing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：每一个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都有私有内存区域和私有磁盘空间，而且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不能访问相同磁盘空间，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之间的通讯通过网络连接。</a:t>
            </a: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4533538" cy="530492"/>
            <a:chOff x="4299773" y="1452059"/>
            <a:chExt cx="4533538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38779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研究背景、目的及意义介绍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0070C0"/>
                    </a:solidFill>
                  </a:rPr>
                  <a:t>1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4694081" y="425789"/>
            <a:ext cx="7179159" cy="4957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425789" y="926824"/>
            <a:ext cx="23752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0" dirty="0">
                <a:effectLst/>
                <a:latin typeface="Consolas" panose="020B0609020204030204" pitchFamily="49" charset="0"/>
              </a:rPr>
              <a:t>LogStore</a:t>
            </a:r>
          </a:p>
        </p:txBody>
      </p:sp>
      <p:sp>
        <p:nvSpPr>
          <p:cNvPr id="22" name="文本框 21"/>
          <p:cNvSpPr txBox="1"/>
          <p:nvPr>
            <p:custDataLst>
              <p:tags r:id="rId1"/>
            </p:custDataLst>
          </p:nvPr>
        </p:nvSpPr>
        <p:spPr>
          <a:xfrm>
            <a:off x="321764" y="1183992"/>
            <a:ext cx="6791945" cy="3295483"/>
          </a:xfrm>
          <a:prstGeom prst="rect">
            <a:avLst/>
          </a:prstGeom>
          <a:noFill/>
        </p:spPr>
        <p:txBody>
          <a:bodyPr vert="horz" wrap="square" bIns="0" rtlCol="0" anchor="b" anchorCtr="0">
            <a:normAutofit fontScale="85000" lnSpcReduction="10000"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、由浙江大学与阿里巴巴团队研发的云原生日志数据库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、该数据库结合了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shared-nothing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shared-data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结构，使得存储的扩展性和低耗性达到最大化。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、我们使用的是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shared-nothing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结构，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Shared nothing</a:t>
            </a:r>
            <a:r>
              <a:rPr lang="zh-CN" altLang="en-US" sz="20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体系使数据库稳定增长，当随着事务数量不断增加，增加额外的</a:t>
            </a:r>
            <a:r>
              <a:rPr lang="en-US" altLang="zh-CN" sz="2000" b="0" i="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0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和主存就可以保证每个事务处理时间不变。</a:t>
            </a:r>
            <a:endParaRPr lang="en-US" altLang="zh-CN" sz="2000"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、本项目期望实现的是一个高并发，多租户的日志存储系统，需要考量的就是时间效率，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shared-nothing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  <a:r>
              <a:rPr lang="zh-CN" altLang="en-US" sz="20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符合本项目的需求。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5789" y="6105814"/>
            <a:ext cx="10911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Reference: </a:t>
            </a:r>
            <a:r>
              <a:rPr lang="en-US" altLang="zh-CN" sz="1600" i="1" dirty="0"/>
              <a:t>LogStore: A Cloud-Native and Multi-Tenant Log Database</a:t>
            </a:r>
            <a:r>
              <a:rPr lang="en-US" altLang="zh-CN" sz="1600" dirty="0"/>
              <a:t>, Wei Cao </a:t>
            </a:r>
            <a:r>
              <a:rPr lang="en-US" altLang="zh-CN" sz="1600" dirty="0" err="1"/>
              <a:t>Xiaojie</a:t>
            </a:r>
            <a:r>
              <a:rPr lang="en-US" altLang="zh-CN" sz="1600" dirty="0"/>
              <a:t>, etc., Zhejiang University and Alibaba Group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A86B974-506B-4572-9BB3-B9E69C95F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417" y="695992"/>
            <a:ext cx="4639819" cy="513611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BA0F383-118B-4A1A-8289-7FFD80A02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036" y="4661200"/>
            <a:ext cx="5867400" cy="143827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2*l_h_a*1_1_1"/>
  <p:tag name="KSO_WM_TEMPLATE_CATEGORY" val="custom"/>
  <p:tag name="KSO_WM_TEMPLATE_INDEX" val="20202602"/>
  <p:tag name="KSO_WM_UNIT_LAYERLEVEL" val="1_1_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12"/>
  <p:tag name="KSO_WM_DIAGRAM_GROUP_CODE" val="l1-1"/>
  <p:tag name="KSO_WM_UNIT_TYPE" val="l_h_a"/>
  <p:tag name="KSO_WM_UNIT_INDEX" val="1_1_1"/>
  <p:tag name="KSO_WM_UNIT_ISNUMDGMTITLE" val="0"/>
  <p:tag name="KSO_WM_UNIT_TEXT_FILL_FORE_SCHEMECOLOR_INDEX" val="5"/>
  <p:tag name="KSO_WM_UNIT_TEXT_FILL_TYPE" val="1"/>
  <p:tag name="KSO_WM_UNIT_USESOURCEFORMAT_APPLY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2*l_h_a*1_1_1"/>
  <p:tag name="KSO_WM_TEMPLATE_CATEGORY" val="custom"/>
  <p:tag name="KSO_WM_TEMPLATE_INDEX" val="20202602"/>
  <p:tag name="KSO_WM_UNIT_LAYERLEVEL" val="1_1_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12"/>
  <p:tag name="KSO_WM_DIAGRAM_GROUP_CODE" val="l1-1"/>
  <p:tag name="KSO_WM_UNIT_TYPE" val="l_h_a"/>
  <p:tag name="KSO_WM_UNIT_INDEX" val="1_1_1"/>
  <p:tag name="KSO_WM_UNIT_ISNUMDGMTITLE" val="0"/>
  <p:tag name="KSO_WM_UNIT_TEXT_FILL_FORE_SCHEMECOLOR_INDEX" val="5"/>
  <p:tag name="KSO_WM_UNIT_TEXT_FILL_TYPE" val="1"/>
  <p:tag name="KSO_WM_UNIT_USESOURCEFORMAT_APPLY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2*l_h_a*1_1_1"/>
  <p:tag name="KSO_WM_TEMPLATE_CATEGORY" val="custom"/>
  <p:tag name="KSO_WM_TEMPLATE_INDEX" val="20202602"/>
  <p:tag name="KSO_WM_UNIT_LAYERLEVEL" val="1_1_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12"/>
  <p:tag name="KSO_WM_DIAGRAM_GROUP_CODE" val="l1-1"/>
  <p:tag name="KSO_WM_UNIT_TYPE" val="l_h_a"/>
  <p:tag name="KSO_WM_UNIT_INDEX" val="1_1_1"/>
  <p:tag name="KSO_WM_UNIT_ISNUMDGMTITLE" val="0"/>
  <p:tag name="KSO_WM_UNIT_TEXT_FILL_FORE_SCHEMECOLOR_INDEX" val="5"/>
  <p:tag name="KSO_WM_UNIT_TEXT_FILL_TYPE" val="1"/>
  <p:tag name="KSO_WM_UNIT_USESOURCEFORMAT_APPLY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2*l_h_a*1_1_1"/>
  <p:tag name="KSO_WM_TEMPLATE_CATEGORY" val="custom"/>
  <p:tag name="KSO_WM_TEMPLATE_INDEX" val="20202602"/>
  <p:tag name="KSO_WM_UNIT_LAYERLEVEL" val="1_1_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12"/>
  <p:tag name="KSO_WM_DIAGRAM_GROUP_CODE" val="l1-1"/>
  <p:tag name="KSO_WM_UNIT_TYPE" val="l_h_a"/>
  <p:tag name="KSO_WM_UNIT_INDEX" val="1_1_1"/>
  <p:tag name="KSO_WM_UNIT_ISNUMDGMTITLE" val="0"/>
  <p:tag name="KSO_WM_UNIT_TEXT_FILL_FORE_SCHEMECOLOR_INDEX" val="5"/>
  <p:tag name="KSO_WM_UNIT_TEXT_FILL_TYPE" val="1"/>
  <p:tag name="KSO_WM_UNIT_USESOURCEFORMAT_APPLY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2*l_h_a*1_1_1"/>
  <p:tag name="KSO_WM_TEMPLATE_CATEGORY" val="custom"/>
  <p:tag name="KSO_WM_TEMPLATE_INDEX" val="20202602"/>
  <p:tag name="KSO_WM_UNIT_LAYERLEVEL" val="1_1_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12"/>
  <p:tag name="KSO_WM_DIAGRAM_GROUP_CODE" val="l1-1"/>
  <p:tag name="KSO_WM_UNIT_TYPE" val="l_h_a"/>
  <p:tag name="KSO_WM_UNIT_INDEX" val="1_1_1"/>
  <p:tag name="KSO_WM_UNIT_ISNUMDGMTITLE" val="0"/>
  <p:tag name="KSO_WM_UNIT_TEXT_FILL_FORE_SCHEMECOLOR_INDEX" val="5"/>
  <p:tag name="KSO_WM_UNIT_TEXT_FILL_TYPE" val="1"/>
  <p:tag name="KSO_WM_UNIT_USESOURCEFORMAT_APPLY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2*l_h_a*1_1_1"/>
  <p:tag name="KSO_WM_TEMPLATE_CATEGORY" val="custom"/>
  <p:tag name="KSO_WM_TEMPLATE_INDEX" val="20202602"/>
  <p:tag name="KSO_WM_UNIT_LAYERLEVEL" val="1_1_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12"/>
  <p:tag name="KSO_WM_DIAGRAM_GROUP_CODE" val="l1-1"/>
  <p:tag name="KSO_WM_UNIT_TYPE" val="l_h_a"/>
  <p:tag name="KSO_WM_UNIT_INDEX" val="1_1_1"/>
  <p:tag name="KSO_WM_UNIT_ISNUMDGMTITLE" val="0"/>
  <p:tag name="KSO_WM_UNIT_TEXT_FILL_FORE_SCHEMECOLOR_INDEX" val="5"/>
  <p:tag name="KSO_WM_UNIT_TEXT_FILL_TYPE" val="1"/>
  <p:tag name="KSO_WM_UNIT_USESOURCEFORMAT_APPLY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2*l_h_a*1_1_1"/>
  <p:tag name="KSO_WM_TEMPLATE_CATEGORY" val="custom"/>
  <p:tag name="KSO_WM_TEMPLATE_INDEX" val="20202602"/>
  <p:tag name="KSO_WM_UNIT_LAYERLEVEL" val="1_1_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12"/>
  <p:tag name="KSO_WM_DIAGRAM_GROUP_CODE" val="l1-1"/>
  <p:tag name="KSO_WM_UNIT_TYPE" val="l_h_a"/>
  <p:tag name="KSO_WM_UNIT_INDEX" val="1_1_1"/>
  <p:tag name="KSO_WM_UNIT_ISNUMDGMTITLE" val="0"/>
  <p:tag name="KSO_WM_UNIT_TEXT_FILL_FORE_SCHEMECOLOR_INDEX" val="5"/>
  <p:tag name="KSO_WM_UNIT_TEXT_FILL_TYPE" val="1"/>
  <p:tag name="KSO_WM_UNIT_USESOURCEFORMAT_APPLY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2*l_h_a*1_1_1"/>
  <p:tag name="KSO_WM_TEMPLATE_CATEGORY" val="custom"/>
  <p:tag name="KSO_WM_TEMPLATE_INDEX" val="20202602"/>
  <p:tag name="KSO_WM_UNIT_LAYERLEVEL" val="1_1_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12"/>
  <p:tag name="KSO_WM_DIAGRAM_GROUP_CODE" val="l1-1"/>
  <p:tag name="KSO_WM_UNIT_TYPE" val="l_h_a"/>
  <p:tag name="KSO_WM_UNIT_INDEX" val="1_1_1"/>
  <p:tag name="KSO_WM_UNIT_ISNUMDGMTITLE" val="0"/>
  <p:tag name="KSO_WM_UNIT_TEXT_FILL_FORE_SCHEMECOLOR_INDEX" val="5"/>
  <p:tag name="KSO_WM_UNIT_TEXT_FILL_TYPE" val="1"/>
  <p:tag name="KSO_WM_UNIT_USESOURCEFORMAT_APPLY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2*l_h_a*1_1_1"/>
  <p:tag name="KSO_WM_TEMPLATE_CATEGORY" val="custom"/>
  <p:tag name="KSO_WM_TEMPLATE_INDEX" val="20202602"/>
  <p:tag name="KSO_WM_UNIT_LAYERLEVEL" val="1_1_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12"/>
  <p:tag name="KSO_WM_DIAGRAM_GROUP_CODE" val="l1-1"/>
  <p:tag name="KSO_WM_UNIT_TYPE" val="l_h_a"/>
  <p:tag name="KSO_WM_UNIT_INDEX" val="1_1_1"/>
  <p:tag name="KSO_WM_UNIT_ISNUMDGMTITLE" val="0"/>
  <p:tag name="KSO_WM_UNIT_TEXT_FILL_FORE_SCHEMECOLOR_INDEX" val="5"/>
  <p:tag name="KSO_WM_UNIT_TEXT_FILL_TYPE" val="1"/>
  <p:tag name="KSO_WM_UNIT_USESOURCEFORMAT_APPLY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2_2*l_h_a*1_1_1"/>
  <p:tag name="KSO_WM_TEMPLATE_CATEGORY" val="custom"/>
  <p:tag name="KSO_WM_TEMPLATE_INDEX" val="20202602"/>
  <p:tag name="KSO_WM_UNIT_LAYERLEVEL" val="1_1_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12"/>
  <p:tag name="KSO_WM_DIAGRAM_GROUP_CODE" val="l1-1"/>
  <p:tag name="KSO_WM_UNIT_TYPE" val="l_h_a"/>
  <p:tag name="KSO_WM_UNIT_INDEX" val="1_1_1"/>
  <p:tag name="KSO_WM_UNIT_ISNUMDGMTITLE" val="0"/>
  <p:tag name="KSO_WM_UNIT_TEXT_FILL_FORE_SCHEMECOLOR_INDEX" val="5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1721</Words>
  <Application>Microsoft Office PowerPoint</Application>
  <PresentationFormat>宽屏</PresentationFormat>
  <Paragraphs>184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3" baseType="lpstr">
      <vt:lpstr>-apple-system</vt:lpstr>
      <vt:lpstr>Avenir</vt:lpstr>
      <vt:lpstr>sirba-web-1</vt:lpstr>
      <vt:lpstr>黑体</vt:lpstr>
      <vt:lpstr>楷体</vt:lpstr>
      <vt:lpstr>微软雅黑</vt:lpstr>
      <vt:lpstr>Arial</vt:lpstr>
      <vt:lpstr>Calibri</vt:lpstr>
      <vt:lpstr>Calibri Light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 YAO</dc:creator>
  <cp:lastModifiedBy>L IKP</cp:lastModifiedBy>
  <cp:revision>55</cp:revision>
  <dcterms:created xsi:type="dcterms:W3CDTF">2021-10-27T16:50:45Z</dcterms:created>
  <dcterms:modified xsi:type="dcterms:W3CDTF">2021-10-28T02:31:19Z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2052-3.4.2.5348</vt:lpwstr>
  </property>
</Properties>
</file>